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flipH="1" rot="10800000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pathLst>
                <a:path extrusionOk="0" h="8" w="5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pathLst>
                <a:path extrusionOk="0" h="16" w="204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pathLst>
                <a:path extrusionOk="0" h="10" w="58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pathLst>
                <a:path extrusionOk="0" h="6" w="66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pathLst>
                <a:path extrusionOk="0" h="2" w="8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pathLst>
                <a:path extrusionOk="0" h="8" w="41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pathLst>
                <a:path extrusionOk="0" h="10" w="142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pathLst>
                <a:path extrusionOk="0" h="2" w="28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pathLst>
                <a:path extrusionOk="0" h="2" w="1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pathLst>
                <a:path extrusionOk="0" h="10" w="155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pathLst>
                <a:path extrusionOk="0" h="4" w="54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pathLst>
                <a:path extrusionOk="0" h="2" w="12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pathLst>
                <a:path extrusionOk="0" h="4" w="2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pathLst>
                <a:path extrusionOk="0" h="2" w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pathLst>
                <a:path extrusionOk="0" h="2" w="2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pathLst>
                <a:path extrusionOk="0" h="2" w="6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pathLst>
                <a:path extrusionOk="0" h="2" w="6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pathLst>
                <a:path extrusionOk="0" h="1642" w="5754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pathLst>
                <a:path extrusionOk="0" h="6" w="16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pathLst>
                <a:path extrusionOk="0" h="2" w="2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pathLst>
                <a:path extrusionOk="0" h="8" w="54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pathLst>
                <a:path extrusionOk="0" h="4" w="6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pathLst>
                <a:path extrusionOk="0" h="4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pathLst>
                <a:path extrusionOk="0" h="8" w="38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pathLst>
                <a:path extrusionOk="0" h="2" w="3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pathLst>
                <a:path extrusionOk="0" h="2" w="4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pathLst>
                <a:path extrusionOk="0" h="2" w="18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pathLst>
                <a:path extrusionOk="0" h="4" w="28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i="1" sz="2400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i="1" sz="2400"/>
            </a:lvl4pPr>
            <a:lvl5pPr algn="ctr">
              <a:spcBef>
                <a:spcPts val="0"/>
              </a:spcBef>
              <a:buSzPct val="100000"/>
              <a:buNone/>
              <a:defRPr i="1" sz="2400"/>
            </a:lvl5pPr>
            <a:lvl6pPr algn="ctr">
              <a:spcBef>
                <a:spcPts val="0"/>
              </a:spcBef>
              <a:buSzPct val="100000"/>
              <a:buNone/>
              <a:defRPr i="1" sz="2400"/>
            </a:lvl6pPr>
            <a:lvl7pPr algn="ctr">
              <a:spcBef>
                <a:spcPts val="0"/>
              </a:spcBef>
              <a:buSzPct val="100000"/>
              <a:buNone/>
              <a:defRPr i="1" sz="2400"/>
            </a:lvl7pPr>
            <a:lvl8pPr algn="ctr">
              <a:spcBef>
                <a:spcPts val="0"/>
              </a:spcBef>
              <a:buSzPct val="100000"/>
              <a:buNone/>
              <a:defRPr i="1" sz="2400"/>
            </a:lvl8pPr>
            <a:lvl9pPr algn="ctr">
              <a:spcBef>
                <a:spcPts val="0"/>
              </a:spcBef>
              <a:buSzPct val="100000"/>
              <a:buNone/>
              <a:defRPr i="1"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pathLst>
                <a:path extrusionOk="0" h="8" w="5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pathLst>
                <a:path extrusionOk="0" h="16" w="204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pathLst>
                <a:path extrusionOk="0" h="10" w="58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pathLst>
                <a:path extrusionOk="0" h="6" w="66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pathLst>
                <a:path extrusionOk="0" h="2" w="8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pathLst>
                <a:path extrusionOk="0" h="8" w="41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pathLst>
                <a:path extrusionOk="0" h="10" w="142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pathLst>
                <a:path extrusionOk="0" h="2" w="28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pathLst>
                <a:path extrusionOk="0" h="2" w="1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pathLst>
                <a:path extrusionOk="0" h="10" w="155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pathLst>
                <a:path extrusionOk="0" h="4" w="54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pathLst>
                <a:path extrusionOk="0" h="2" w="12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pathLst>
                <a:path extrusionOk="0" h="4" w="2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pathLst>
                <a:path extrusionOk="0" h="2" w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pathLst>
                <a:path extrusionOk="0" h="2" w="2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pathLst>
                <a:path extrusionOk="0" h="2" w="6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pathLst>
                <a:path extrusionOk="0" h="2" w="6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pathLst>
                <a:path extrusionOk="0" h="1642" w="5754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pathLst>
                <a:path extrusionOk="0" h="6" w="16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pathLst>
                <a:path extrusionOk="0" h="2" w="2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pathLst>
                <a:path extrusionOk="0" h="8" w="54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pathLst>
                <a:path extrusionOk="0" h="4" w="6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pathLst>
                <a:path extrusionOk="0" h="4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pathLst>
                <a:path extrusionOk="0" h="8" w="38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pathLst>
                <a:path extrusionOk="0" h="2" w="3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pathLst>
                <a:path extrusionOk="0" h="2" w="4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pathLst>
                <a:path extrusionOk="0" h="2" w="18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pathLst>
                <a:path extrusionOk="0" h="4" w="28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i="1" sz="2400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pathLst>
                <a:path extrusionOk="0" h="4138" w="562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pathLst>
                <a:path extrusionOk="0" h="198" w="412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pathLst>
                <a:path extrusionOk="0" h="60" w="142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pathLst>
                <a:path extrusionOk="0" h="10" w="38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pathLst>
                <a:path extrusionOk="0" h="486" w="1008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pathLst>
                <a:path extrusionOk="0" h="10" w="126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pathLst>
                <a:path extrusionOk="0" h="34" w="144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pathLst>
                <a:path extrusionOk="0" h="42" w="28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pathLst>
                <a:path extrusionOk="0" h="12" w="68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pathLst>
                <a:path extrusionOk="0" h="60" w="114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pathLst>
                <a:path extrusionOk="0" h="66" w="336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pathLst>
                <a:path extrusionOk="0" h="162" w="514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pathLst>
                <a:path extrusionOk="0" h="20" w="88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pathLst>
                <a:path extrusionOk="0" h="2258" w="4338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2" name="Shape 22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Debate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Terms and Tactics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Video Questions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168300" y="1297775"/>
            <a:ext cx="8841000" cy="3751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AutoNum type="arabicParenR"/>
            </a:pPr>
            <a:r>
              <a:rPr lang="en">
                <a:solidFill>
                  <a:schemeClr val="dk1"/>
                </a:solidFill>
              </a:rPr>
              <a:t>What is the</a:t>
            </a:r>
            <a:r>
              <a:rPr b="1" lang="en">
                <a:solidFill>
                  <a:schemeClr val="dk1"/>
                </a:solidFill>
              </a:rPr>
              <a:t> </a:t>
            </a:r>
            <a:r>
              <a:rPr lang="en" u="sng">
                <a:solidFill>
                  <a:schemeClr val="dk1"/>
                </a:solidFill>
              </a:rPr>
              <a:t>main claim</a:t>
            </a:r>
            <a:r>
              <a:rPr b="1"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made in the video?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AutoNum type="arabicParenR"/>
            </a:pPr>
            <a:r>
              <a:rPr lang="en">
                <a:solidFill>
                  <a:schemeClr val="dk1"/>
                </a:solidFill>
              </a:rPr>
              <a:t>What are some </a:t>
            </a:r>
            <a:r>
              <a:rPr lang="en" u="sng">
                <a:solidFill>
                  <a:schemeClr val="dk1"/>
                </a:solidFill>
              </a:rPr>
              <a:t>evidences</a:t>
            </a:r>
            <a:r>
              <a:rPr lang="en">
                <a:solidFill>
                  <a:schemeClr val="dk1"/>
                </a:solidFill>
              </a:rPr>
              <a:t> the speaker uses to defend his claim?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AutoNum type="arabicParenR"/>
            </a:pPr>
            <a:r>
              <a:rPr lang="en">
                <a:solidFill>
                  <a:schemeClr val="dk1"/>
                </a:solidFill>
              </a:rPr>
              <a:t>How does this speaker address counter arguments?</a:t>
            </a:r>
          </a:p>
          <a:p>
            <a:pPr indent="-228600" lvl="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AutoNum type="arabicParenR"/>
            </a:pPr>
            <a:r>
              <a:rPr lang="en">
                <a:solidFill>
                  <a:schemeClr val="dk1"/>
                </a:solidFill>
              </a:rPr>
              <a:t>What did you like/dislike about this video?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Ready, Set, Flow!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>
            <a:hlinkClick/>
          </p:cNvPr>
          <p:cNvSpPr/>
          <p:nvPr/>
        </p:nvSpPr>
        <p:spPr>
          <a:xfrm>
            <a:off x="1766150" y="1200225"/>
            <a:ext cx="5237125" cy="3927824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Video Questions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168300" y="1297775"/>
            <a:ext cx="8897099" cy="384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AutoNum type="arabicParenR"/>
            </a:pPr>
            <a:r>
              <a:rPr lang="en">
                <a:solidFill>
                  <a:schemeClr val="dk1"/>
                </a:solidFill>
              </a:rPr>
              <a:t>What is the</a:t>
            </a:r>
            <a:r>
              <a:rPr b="1" lang="en">
                <a:solidFill>
                  <a:schemeClr val="dk1"/>
                </a:solidFill>
              </a:rPr>
              <a:t> </a:t>
            </a:r>
            <a:r>
              <a:rPr lang="en" u="sng">
                <a:solidFill>
                  <a:schemeClr val="dk1"/>
                </a:solidFill>
              </a:rPr>
              <a:t>main claim</a:t>
            </a:r>
            <a:r>
              <a:rPr b="1"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made in the video?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AutoNum type="arabicParenR"/>
            </a:pPr>
            <a:r>
              <a:rPr lang="en">
                <a:solidFill>
                  <a:schemeClr val="dk1"/>
                </a:solidFill>
              </a:rPr>
              <a:t>What are some </a:t>
            </a:r>
            <a:r>
              <a:rPr lang="en" u="sng">
                <a:solidFill>
                  <a:schemeClr val="dk1"/>
                </a:solidFill>
              </a:rPr>
              <a:t>evidences</a:t>
            </a:r>
            <a:r>
              <a:rPr lang="en">
                <a:solidFill>
                  <a:schemeClr val="dk1"/>
                </a:solidFill>
              </a:rPr>
              <a:t> the speaker uses to defend his claim?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AutoNum type="arabicParenR"/>
            </a:pPr>
            <a:r>
              <a:rPr lang="en">
                <a:solidFill>
                  <a:schemeClr val="dk1"/>
                </a:solidFill>
              </a:rPr>
              <a:t>How does this speaker address </a:t>
            </a:r>
            <a:r>
              <a:rPr lang="en" u="sng">
                <a:solidFill>
                  <a:schemeClr val="dk1"/>
                </a:solidFill>
              </a:rPr>
              <a:t>counter arguments?</a:t>
            </a:r>
          </a:p>
          <a:p>
            <a:pPr indent="-228600" lvl="0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AutoNum type="arabicParenR"/>
            </a:pPr>
            <a:r>
              <a:rPr lang="en">
                <a:solidFill>
                  <a:schemeClr val="dk1"/>
                </a:solidFill>
              </a:rPr>
              <a:t>What did you like/dislike about this video?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Terms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987900"/>
            <a:ext cx="8911200" cy="4155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Affirmative (AFF): To argue for the resolution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Negative (NEG): to argue against the resolution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Flow: To jot notes on a speaker’s argument structure, claims, and evidences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Terms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/>
              <a:t>Counter-Argument/rebuttal</a:t>
            </a:r>
            <a:r>
              <a:rPr lang="en"/>
              <a:t>: a claim that challenges one from the opposing side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/>
              <a:t>Resolution</a:t>
            </a:r>
            <a:r>
              <a:rPr lang="en"/>
              <a:t>: The affirmative position of an argument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Rhetorical Tactics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58400" y="1297774"/>
            <a:ext cx="8328299" cy="391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/>
              <a:t>Rule of thirds</a:t>
            </a:r>
            <a:r>
              <a:rPr lang="en"/>
              <a:t>: list statements in sets of three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“of the people, by the people, for the people”</a:t>
            </a:r>
          </a:p>
          <a:p>
            <a:pPr rtl="0">
              <a:spcBef>
                <a:spcPts val="0"/>
              </a:spcBef>
              <a:buNone/>
            </a:pPr>
            <a:r>
              <a:rPr lang="en" u="sng"/>
              <a:t>Alliteration</a:t>
            </a:r>
            <a:r>
              <a:rPr lang="en"/>
              <a:t>: list of words that begin with the same letter/sound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(live, laugh, love/equip, engage, inspire)</a:t>
            </a:r>
          </a:p>
          <a:p>
            <a:pPr rtl="0">
              <a:spcBef>
                <a:spcPts val="0"/>
              </a:spcBef>
              <a:buNone/>
            </a:pPr>
            <a:r>
              <a:rPr lang="en" u="sng"/>
              <a:t>Repetition</a:t>
            </a:r>
            <a:r>
              <a:rPr lang="en"/>
              <a:t>: to say the same word or phrase over and over  i.e. “We are tired”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Rhetorical Tactics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457200" y="958749"/>
            <a:ext cx="8563500" cy="4184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/>
              <a:t>Appeal to authority</a:t>
            </a:r>
            <a:r>
              <a:rPr lang="en"/>
              <a:t>: point to an authority to back up one’s argument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 u="sng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/>
              <a:t>Validity/logic</a:t>
            </a:r>
            <a:r>
              <a:rPr lang="en"/>
              <a:t>: how true a claim is; thinking reasonably; the argument makes sense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Sound: Both true and valid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 u="sng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/>
              <a:t>Appeal to emotion</a:t>
            </a:r>
            <a:r>
              <a:rPr lang="en"/>
              <a:t>: Using words or phrases to evoke emotion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see how it works!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2373175" y="2101950"/>
            <a:ext cx="5579399" cy="65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>
            <a:hlinkClick/>
          </p:cNvPr>
          <p:cNvSpPr/>
          <p:nvPr/>
        </p:nvSpPr>
        <p:spPr>
          <a:xfrm>
            <a:off x="1619575" y="1200225"/>
            <a:ext cx="5083425" cy="3812575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Video Questions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235500" y="1279050"/>
            <a:ext cx="8796300" cy="375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What </a:t>
            </a:r>
            <a:r>
              <a:rPr lang="en" u="sng"/>
              <a:t>rhetorical strategies</a:t>
            </a:r>
            <a:r>
              <a:rPr lang="en"/>
              <a:t> did you see used in the debate?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Did you hear the word “</a:t>
            </a:r>
            <a:r>
              <a:rPr b="1" lang="en"/>
              <a:t>Resolved</a:t>
            </a:r>
            <a:r>
              <a:rPr lang="en"/>
              <a:t>” during her speech? When?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When did she use </a:t>
            </a:r>
            <a:r>
              <a:rPr lang="en" u="sng"/>
              <a:t>repetition</a:t>
            </a:r>
            <a:r>
              <a:rPr lang="en"/>
              <a:t>? Was it effective? Why or why not?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Did you hear a </a:t>
            </a:r>
            <a:r>
              <a:rPr lang="en" u="sng"/>
              <a:t>counter-argument</a:t>
            </a:r>
            <a:r>
              <a:rPr lang="en"/>
              <a:t>? When?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Flow~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997699"/>
            <a:ext cx="8338200" cy="3927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Prep your paper</a:t>
            </a:r>
            <a:r>
              <a:rPr lang="en"/>
              <a:t>:</a:t>
            </a:r>
          </a:p>
          <a:p>
            <a:pPr rtl="0">
              <a:spcBef>
                <a:spcPts val="0"/>
              </a:spcBef>
              <a:buNone/>
            </a:pPr>
            <a:r>
              <a:rPr lang="en" u="sng"/>
              <a:t>C</a:t>
            </a:r>
            <a:r>
              <a:rPr lang="en"/>
              <a:t> - write the claim you identify here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u="sng"/>
              <a:t>R</a:t>
            </a:r>
            <a:r>
              <a:rPr lang="en"/>
              <a:t>- (reasoning) how this E connects to claim)</a:t>
            </a:r>
          </a:p>
          <a:p>
            <a:pPr rtl="0">
              <a:spcBef>
                <a:spcPts val="0"/>
              </a:spcBef>
              <a:buNone/>
            </a:pPr>
            <a:r>
              <a:rPr lang="en" u="sng"/>
              <a:t>E 1 </a:t>
            </a:r>
            <a:r>
              <a:rPr lang="en"/>
              <a:t>- write evidence #1 here</a:t>
            </a:r>
          </a:p>
          <a:p>
            <a:pPr rtl="0">
              <a:spcBef>
                <a:spcPts val="0"/>
              </a:spcBef>
              <a:buNone/>
            </a:pPr>
            <a:r>
              <a:rPr lang="en" u="sng"/>
              <a:t>E 2</a:t>
            </a:r>
            <a:r>
              <a:rPr lang="en"/>
              <a:t>- write for evidence #2 here</a:t>
            </a:r>
          </a:p>
          <a:p>
            <a:pPr rtl="0">
              <a:spcBef>
                <a:spcPts val="0"/>
              </a:spcBef>
              <a:buNone/>
            </a:pPr>
            <a:r>
              <a:rPr lang="en" u="sng"/>
              <a:t>E3</a:t>
            </a:r>
            <a:r>
              <a:rPr lang="en"/>
              <a:t>- write for evidence #3</a:t>
            </a:r>
          </a:p>
          <a:p>
            <a:pPr>
              <a:spcBef>
                <a:spcPts val="0"/>
              </a:spcBef>
              <a:buNone/>
            </a:pPr>
            <a:r>
              <a:rPr lang="en" u="sng"/>
              <a:t>S</a:t>
            </a:r>
            <a:r>
              <a:rPr lang="en"/>
              <a:t>- how the speaker intends to fix the problem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Practice Flowing!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>
            <a:hlinkClick/>
          </p:cNvPr>
          <p:cNvSpPr/>
          <p:nvPr/>
        </p:nvSpPr>
        <p:spPr>
          <a:xfrm>
            <a:off x="2056750" y="1200225"/>
            <a:ext cx="4837190" cy="3627900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